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488" r:id="rId6"/>
    <p:sldId id="325" r:id="rId7"/>
    <p:sldId id="486" r:id="rId8"/>
    <p:sldId id="318" r:id="rId9"/>
    <p:sldId id="381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306" r:id="rId20"/>
    <p:sldId id="308" r:id="rId21"/>
    <p:sldId id="315" r:id="rId22"/>
    <p:sldId id="424" r:id="rId23"/>
    <p:sldId id="425" r:id="rId24"/>
    <p:sldId id="357" r:id="rId25"/>
    <p:sldId id="26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528" y="-408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Twitter中情感和情感辅助的多模态</a:t>
            </a:r>
            <a:r>
              <a:rPr lang="zh-CN" altLang="en-US">
                <a:sym typeface="+mn-ea"/>
              </a:rPr>
              <a:t>言语行为</a:t>
            </a:r>
            <a:r>
              <a:rPr lang="zh-CN" altLang="en-US" dirty="0"/>
              <a:t>分类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这些三元组被用于计算各种组合中不同目的的注意值，其中包括内部注意和交互注意。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这些三元组被用于计算各种组合中不同目的的注意值，其中包括内部注意和交互注意。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这些三元组被用于计算各种组合中不同目的的注意值，其中包括内部注意和交互注意。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这些三元组被用于计算各种组合中不同目的的注意值，其中包括内部注意和交互注意。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我们允许共享层学习任务不变特征, 因此，对于给定的tweet，如果模型正确地对输入中每个tweet的任务进行分类，则共享层的损失将最小化。这有助于学习不同任务的域不变特征空间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旨在使共享层和任务特定层的特征空间相互排斥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从DAM模块获得的tweet的最终表示在与三个任务相关的三个通道中共享，即TAC、SA和ER（对于FS模型），三个单独任务的三个DAM表示受单独输出层的约束（对于SP模型）。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The task-specific loss(lt), shared loss (ls) and adversarial loss (ladv)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不同组合下单任务TAC模型的结果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(b)深颜色表示更多的样本被错误分类。从热图上看，快乐样本很可能被预测为兴奋，而其他消极情绪则更容易被沮丧所迷惑。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言语行为识别是确定说话人的交际内容或语用（例如，陈述、请求、问题等）的初步手段之一，“TA”指推特行为</a:t>
            </a:r>
            <a:endParaRPr lang="zh-CN" altLang="en-US"/>
          </a:p>
          <a:p>
            <a:r>
              <a:rPr lang="zh-CN" altLang="en-US"/>
              <a:t>“陈述”（sta）、“表达”（exp）、“问题”（que）、“请求”（req）、“建议”（sug）、“威胁”（tht）和“其他”（oth）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b</a:t>
            </a:r>
            <a:r>
              <a:rPr lang="zh-CN" altLang="en-US"/>
              <a:t>）我们使用数据集中的两个例子来证明我们的假设，即推特者的情绪和情绪状态可以帮助识别TA。</a:t>
            </a:r>
            <a:endParaRPr lang="en-US" altLang="zh-CN"/>
          </a:p>
          <a:p>
            <a:r>
              <a:rPr lang="zh-CN" altLang="en-US"/>
              <a:t>（</a:t>
            </a:r>
            <a:r>
              <a:rPr lang="en-US" altLang="zh-CN"/>
              <a:t>a</a:t>
            </a:r>
            <a:r>
              <a:rPr lang="zh-CN" altLang="en-US"/>
              <a:t>）</a:t>
            </a:r>
            <a:r>
              <a:rPr lang="en-US" altLang="zh-CN"/>
              <a:t>我们从数据集中展示了两个例子，以强调将其他非语言特征（如tweet中的表情符号）与文本一起包含在几个tweet分析任务中的重要性。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多年来，作为一项标准任务，确定话语交际意图的言语行为分类已被广泛研究。</a:t>
            </a:r>
            <a:endParaRPr lang="zh-CN" altLang="en-US"/>
          </a:p>
          <a:p>
            <a:r>
              <a:rPr lang="zh-CN" altLang="en-US"/>
              <a:t>每个tweet都包含它的tweet ID和两种模式：文本和表情符号。表1显示了提议数据集中的少数推文样本以及相应的TA、情绪和情感标签。</a:t>
            </a:r>
            <a:endParaRPr lang="zh-CN" altLang="en-US"/>
          </a:p>
          <a:p>
            <a:r>
              <a:rPr lang="zh-CN" altLang="en-US">
                <a:sym typeface="+mn-ea"/>
              </a:rPr>
              <a:t>“陈述”（sta）、“表达”（exp）、“问题”（que）、“请求”（req）、“建议”（sug）、“威胁”（tht）和“其他”（oth）。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“陈述”（sta）、“表达”（exp）、“问题”（que）、“请求”（req）、“建议”（sug）、“威胁”（tht）和“其他”（oth）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/>
              <a:t>我们确定了在识别TAs时考虑推特人的感知和情绪状态的必要性</a:t>
            </a:r>
            <a:endParaRPr lang="en-US" altLang="zh-CN" sz="1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根据所使用的多任务学习框架的不同（例如，完全共享（FS）或共享私有模型（SP）），来自模态编码者的表示的数量有所不同。在FS变量中，为了优化所有三个任务，获得了两种表示：一种表示文本，另一种表示表情。然而，对于SP模型，可以得到六种编码表示。三个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用于文本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和剩下的用于表情符号，构成三个任务中每个任务的一对文本表情符号表示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。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620625" cy="1107996"/>
            <a:chOff x="0" y="-53985"/>
            <a:chExt cx="12620625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288145" y="286375"/>
              <a:ext cx="333248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30510" y="72722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47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644" y="1567856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Towards Sentiment and Emotion aided Multi-modal Speech Act Classification in Twitter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995" y="6007735"/>
            <a:ext cx="1437005" cy="850265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89560" y="535813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NAACL-2021)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68381" y="5358134"/>
            <a:ext cx="3121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 descr="截屏2021-12-20 下午4.51.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860" y="3201035"/>
            <a:ext cx="10058400" cy="126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195580" y="1213485"/>
            <a:ext cx="4425950" cy="2853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Dyadic Attention Mechanism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7505" y="1245235"/>
            <a:ext cx="2140585" cy="17659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截屏2021-12-20 下午9.21.41"/>
          <p:cNvPicPr>
            <a:picLocks noChangeAspect="1"/>
          </p:cNvPicPr>
          <p:nvPr/>
        </p:nvPicPr>
        <p:blipFill>
          <a:blip r:embed="rId2"/>
          <a:srcRect l="4076" t="2871" r="2364"/>
          <a:stretch>
            <a:fillRect/>
          </a:stretch>
        </p:blipFill>
        <p:spPr>
          <a:xfrm>
            <a:off x="6012815" y="814070"/>
            <a:ext cx="4720590" cy="3651885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5" idx="3"/>
          </p:cNvCxnSpPr>
          <p:nvPr/>
        </p:nvCxnSpPr>
        <p:spPr>
          <a:xfrm>
            <a:off x="2498090" y="2128520"/>
            <a:ext cx="3641090" cy="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5580" y="4610735"/>
            <a:ext cx="508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FS</a:t>
            </a:r>
            <a:endParaRPr lang="zh-CN" altLang="en-US" sz="2400" b="1"/>
          </a:p>
        </p:txBody>
      </p:sp>
      <p:pic>
        <p:nvPicPr>
          <p:cNvPr id="11" name="图片 10" descr="截屏2021-12-20 下午9.24.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4599940"/>
            <a:ext cx="4558665" cy="482600"/>
          </a:xfrm>
          <a:prstGeom prst="rect">
            <a:avLst/>
          </a:prstGeom>
        </p:spPr>
      </p:pic>
      <p:cxnSp>
        <p:nvCxnSpPr>
          <p:cNvPr id="12" name="直接箭头连接符 11"/>
          <p:cNvCxnSpPr>
            <a:stCxn id="10" idx="3"/>
          </p:cNvCxnSpPr>
          <p:nvPr/>
        </p:nvCxnSpPr>
        <p:spPr>
          <a:xfrm>
            <a:off x="703580" y="4841240"/>
            <a:ext cx="6578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截屏2021-12-20 下午9.25.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5224780"/>
            <a:ext cx="5066665" cy="50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5580" y="5272405"/>
            <a:ext cx="822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SP</a:t>
            </a:r>
            <a:r>
              <a:rPr lang="zh-CN" altLang="en-US"/>
              <a:t> 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03580" y="5502275"/>
            <a:ext cx="6578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截屏2021-12-20 下午9.27.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105" y="5272405"/>
            <a:ext cx="2463800" cy="469900"/>
          </a:xfrm>
          <a:prstGeom prst="rect">
            <a:avLst/>
          </a:prstGeom>
        </p:spPr>
      </p:pic>
      <p:pic>
        <p:nvPicPr>
          <p:cNvPr id="18" name="图片 17" descr="截屏2021-12-20 下午9.27.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700" y="5875020"/>
            <a:ext cx="2451100" cy="457200"/>
          </a:xfrm>
          <a:prstGeom prst="rect">
            <a:avLst/>
          </a:prstGeom>
        </p:spPr>
      </p:pic>
      <p:pic>
        <p:nvPicPr>
          <p:cNvPr id="19" name="图片 18" descr="截屏2021-12-20 下午9.28.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0800" y="5829935"/>
            <a:ext cx="5092065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195580" y="1213485"/>
            <a:ext cx="4425950" cy="2853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Intra-modal  Attention.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7505" y="1245235"/>
            <a:ext cx="2237740" cy="17659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截屏2021-12-20 下午9.21.41"/>
          <p:cNvPicPr>
            <a:picLocks noChangeAspect="1"/>
          </p:cNvPicPr>
          <p:nvPr/>
        </p:nvPicPr>
        <p:blipFill>
          <a:blip r:embed="rId2"/>
          <a:srcRect l="4076" t="2871" r="2364"/>
          <a:stretch>
            <a:fillRect/>
          </a:stretch>
        </p:blipFill>
        <p:spPr>
          <a:xfrm>
            <a:off x="6012815" y="814070"/>
            <a:ext cx="4720590" cy="3651885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5" idx="3"/>
          </p:cNvCxnSpPr>
          <p:nvPr/>
        </p:nvCxnSpPr>
        <p:spPr>
          <a:xfrm>
            <a:off x="2595245" y="2128520"/>
            <a:ext cx="3482975" cy="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 descr="截屏2021-12-20 下午9.32.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5092065"/>
            <a:ext cx="5415280" cy="701040"/>
          </a:xfrm>
          <a:prstGeom prst="rect">
            <a:avLst/>
          </a:prstGeom>
        </p:spPr>
      </p:pic>
      <p:pic>
        <p:nvPicPr>
          <p:cNvPr id="21" name="图片 20" descr="截屏2021-12-20 下午9.33.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15" y="5092065"/>
            <a:ext cx="5081270" cy="87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195580" y="1213485"/>
            <a:ext cx="4425950" cy="2853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Inter-modal Attention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7505" y="1245235"/>
            <a:ext cx="2237740" cy="18141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截屏2021-12-20 下午9.21.41"/>
          <p:cNvPicPr>
            <a:picLocks noChangeAspect="1"/>
          </p:cNvPicPr>
          <p:nvPr/>
        </p:nvPicPr>
        <p:blipFill>
          <a:blip r:embed="rId2"/>
          <a:srcRect l="4076" t="2871" r="2364"/>
          <a:stretch>
            <a:fillRect/>
          </a:stretch>
        </p:blipFill>
        <p:spPr>
          <a:xfrm>
            <a:off x="6012815" y="814070"/>
            <a:ext cx="4720590" cy="3651885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5" idx="3"/>
          </p:cNvCxnSpPr>
          <p:nvPr/>
        </p:nvCxnSpPr>
        <p:spPr>
          <a:xfrm>
            <a:off x="2595245" y="2152650"/>
            <a:ext cx="3482975" cy="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 descr="截屏2021-12-20 下午9.32.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5031105"/>
            <a:ext cx="5415280" cy="701040"/>
          </a:xfrm>
          <a:prstGeom prst="rect">
            <a:avLst/>
          </a:prstGeom>
        </p:spPr>
      </p:pic>
      <p:pic>
        <p:nvPicPr>
          <p:cNvPr id="10" name="图片 9" descr="截屏2021-12-20 下午9.37.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5" y="5829300"/>
            <a:ext cx="2615565" cy="50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39460" y="5031105"/>
            <a:ext cx="551434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In this manner, we obtain one IRA score as for FS variant and three IRA scores for SP model as 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/>
          </a:p>
        </p:txBody>
      </p:sp>
      <p:pic>
        <p:nvPicPr>
          <p:cNvPr id="12" name="图片 11" descr="截屏2021-12-20 下午9.39.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090" y="5031105"/>
            <a:ext cx="1732280" cy="346075"/>
          </a:xfrm>
          <a:prstGeom prst="rect">
            <a:avLst/>
          </a:prstGeom>
        </p:spPr>
      </p:pic>
      <p:pic>
        <p:nvPicPr>
          <p:cNvPr id="13" name="图片 12" descr="截屏2021-12-20 下午9.43.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500" y="5377180"/>
            <a:ext cx="1587500" cy="257175"/>
          </a:xfrm>
          <a:prstGeom prst="rect">
            <a:avLst/>
          </a:prstGeom>
        </p:spPr>
      </p:pic>
      <p:pic>
        <p:nvPicPr>
          <p:cNvPr id="15" name="图片 14" descr="截屏2021-12-20 下午9.44.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5980" y="5744845"/>
            <a:ext cx="92075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195580" y="1213485"/>
            <a:ext cx="4425950" cy="2853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Attention Fusion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7505" y="1245235"/>
            <a:ext cx="2237740" cy="17659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截屏2021-12-20 下午9.21.41"/>
          <p:cNvPicPr>
            <a:picLocks noChangeAspect="1"/>
          </p:cNvPicPr>
          <p:nvPr/>
        </p:nvPicPr>
        <p:blipFill>
          <a:blip r:embed="rId2"/>
          <a:srcRect l="4076" t="2871" r="2364"/>
          <a:stretch>
            <a:fillRect/>
          </a:stretch>
        </p:blipFill>
        <p:spPr>
          <a:xfrm>
            <a:off x="6012815" y="814070"/>
            <a:ext cx="4720590" cy="3651885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5" idx="3"/>
          </p:cNvCxnSpPr>
          <p:nvPr/>
        </p:nvCxnSpPr>
        <p:spPr>
          <a:xfrm>
            <a:off x="2595245" y="2128520"/>
            <a:ext cx="3482975" cy="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 descr="截屏2021-12-20 下午9.46.15"/>
          <p:cNvPicPr>
            <a:picLocks noChangeAspect="1"/>
          </p:cNvPicPr>
          <p:nvPr/>
        </p:nvPicPr>
        <p:blipFill>
          <a:blip r:embed="rId3"/>
          <a:srcRect t="4180"/>
          <a:stretch>
            <a:fillRect/>
          </a:stretch>
        </p:blipFill>
        <p:spPr>
          <a:xfrm>
            <a:off x="195580" y="4729480"/>
            <a:ext cx="6209030" cy="1927225"/>
          </a:xfrm>
          <a:prstGeom prst="rect">
            <a:avLst/>
          </a:prstGeom>
        </p:spPr>
      </p:pic>
      <p:pic>
        <p:nvPicPr>
          <p:cNvPr id="16" name="图片 15" descr="截屏2021-12-20 下午9.46.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35" y="5328285"/>
            <a:ext cx="5434965" cy="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195580" y="1213485"/>
            <a:ext cx="4425950" cy="2853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Shared Layer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130675" y="2745105"/>
            <a:ext cx="490855" cy="5219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截屏2021-12-20 下午9.48.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95" y="994410"/>
            <a:ext cx="4408805" cy="5589905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6" idx="3"/>
          </p:cNvCxnSpPr>
          <p:nvPr/>
        </p:nvCxnSpPr>
        <p:spPr>
          <a:xfrm>
            <a:off x="4621530" y="3006090"/>
            <a:ext cx="21894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0" y="4407535"/>
            <a:ext cx="62166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The shared layer is in the form of a fully-connected layer of dimension 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13" name="图片 12" descr="截屏2021-12-20 下午9.52.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95" y="4809490"/>
            <a:ext cx="313055" cy="3048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0" y="5139690"/>
            <a:ext cx="71126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The inputs to the shared layer are the hidden representations of three IRAvectors :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17" name="图片 16" descr="截屏2021-12-20 下午9.56.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5516245"/>
            <a:ext cx="381635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0" y="1649095"/>
            <a:ext cx="7144385" cy="460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Adversarial Loss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截屏2021-12-20 下午9.58.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385" y="3136900"/>
            <a:ext cx="5045710" cy="1156970"/>
          </a:xfrm>
          <a:prstGeom prst="rect">
            <a:avLst/>
          </a:prstGeom>
        </p:spPr>
      </p:pic>
      <p:pic>
        <p:nvPicPr>
          <p:cNvPr id="5" name="图片 4" descr="截屏2021-12-20 下午10.13.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385" y="4392295"/>
            <a:ext cx="4926330" cy="600710"/>
          </a:xfrm>
          <a:prstGeom prst="rect">
            <a:avLst/>
          </a:prstGeom>
        </p:spPr>
      </p:pic>
      <p:pic>
        <p:nvPicPr>
          <p:cNvPr id="8" name="图片 7" descr="截屏2021-12-20 下午10.13.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385" y="4993005"/>
            <a:ext cx="1139190" cy="29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 r="4798"/>
          <a:stretch>
            <a:fillRect/>
          </a:stretch>
        </p:blipFill>
        <p:spPr>
          <a:xfrm>
            <a:off x="0" y="1649095"/>
            <a:ext cx="7144385" cy="460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Classification Layer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截屏2021-12-20 下午10.00.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275" y="4696460"/>
            <a:ext cx="3752850" cy="3276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70140" y="2593975"/>
            <a:ext cx="47136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The task-specific loss(     ), shared loss (     ) 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and adversarial loss (          )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8" name="图片 7" descr="截屏2021-12-21 下午4.48.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335" y="2593975"/>
            <a:ext cx="254000" cy="381000"/>
          </a:xfrm>
          <a:prstGeom prst="rect">
            <a:avLst/>
          </a:prstGeom>
        </p:spPr>
      </p:pic>
      <p:pic>
        <p:nvPicPr>
          <p:cNvPr id="9" name="图片 8" descr="截屏2021-12-21 下午4.48.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3685" y="2593975"/>
            <a:ext cx="266700" cy="393700"/>
          </a:xfrm>
          <a:prstGeom prst="rect">
            <a:avLst/>
          </a:prstGeom>
        </p:spPr>
      </p:pic>
      <p:pic>
        <p:nvPicPr>
          <p:cNvPr id="10" name="图片 9" descr="截屏2021-12-21 下午4.49.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510" y="2973070"/>
            <a:ext cx="502285" cy="327660"/>
          </a:xfrm>
          <a:prstGeom prst="rect">
            <a:avLst/>
          </a:prstGeom>
        </p:spPr>
      </p:pic>
      <p:pic>
        <p:nvPicPr>
          <p:cNvPr id="11" name="图片 10" descr="截屏2021-12-22 下午7.28.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015" y="3518535"/>
            <a:ext cx="461137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1-12-20 下午10.01.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1970"/>
            <a:ext cx="11859260" cy="397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12-20 下午10.01.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895" y="1257935"/>
            <a:ext cx="7416165" cy="5409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 descr="截屏2021-12-20 下午10.02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035" y="2065020"/>
            <a:ext cx="7505065" cy="394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/>
          <p:cNvSpPr txBox="1"/>
          <p:nvPr/>
        </p:nvSpPr>
        <p:spPr>
          <a:xfrm>
            <a:off x="5734788" y="2184084"/>
            <a:ext cx="3657600" cy="25533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1-12-20 下午10.0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725" y="1346835"/>
            <a:ext cx="7505065" cy="551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1-12-20 下午10.02.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1490980"/>
            <a:ext cx="10058400" cy="1805305"/>
          </a:xfrm>
          <a:prstGeom prst="rect">
            <a:avLst/>
          </a:prstGeom>
        </p:spPr>
      </p:pic>
      <p:pic>
        <p:nvPicPr>
          <p:cNvPr id="5" name="图片 4" descr="截屏2021-12-20 下午10.02.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10" y="3494405"/>
            <a:ext cx="7314565" cy="299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55" y="1257489"/>
            <a:ext cx="10515600" cy="588456"/>
          </a:xfrm>
        </p:spPr>
        <p:txBody>
          <a:bodyPr/>
          <a:lstStyle/>
          <a:p>
            <a:r>
              <a:rPr lang="en-US" altLang="zh-CN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Conclusion</a:t>
            </a:r>
            <a:b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81660" y="2203450"/>
            <a:ext cx="113665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Times New Roman Regular" panose="02020603050405020304" charset="0"/>
                <a:cs typeface="Times New Roman Regular" panose="02020603050405020304" charset="0"/>
              </a:rPr>
              <a:t>     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In this paper, we studied the role of sentimentand emotion in speech act classification in Twitter. We curate a novel dataset EmoTA, that contains pre-annotated tweets with emotions collected from open-source dataset and annotated with TAs and sentiment categories. We propose a Dyadic Attention Mechanism based multi-modal (emojis and text),  adversarial multi-task framework for joint  optimization of TAs, sentiment and emo-tions. The DAM (dyadic attention  mechanism) module employs intra-modal and inter-modal attention to fuse multiple modalities and learn generalized features across all the tasks. Results show that multi-modality and multi-tasking boosted the performance of  TA identification compared to its uni-modal and single task TAC variants.</a:t>
            </a:r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9863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5" name="图片 4" descr="截屏2021-12-20 下午7.51.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1846580"/>
            <a:ext cx="1134618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615" y="529863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6" name="图片 5" descr="截屏2021-12-20 下午4.52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2306320"/>
            <a:ext cx="12130405" cy="2579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3515" y="101282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Dataset: Emotion-Tweet Act Dataset  EmoTA</a:t>
            </a:r>
            <a:r>
              <a:rPr lang="zh-CN" altLang="en-US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SemEval-2018 dataset</a:t>
            </a:r>
            <a:r>
              <a:rPr lang="zh-CN" altLang="en-US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9863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3" name="图片 2" descr="截屏2021-12-20 下午4.53.29"/>
          <p:cNvPicPr>
            <a:picLocks noChangeAspect="1"/>
          </p:cNvPicPr>
          <p:nvPr/>
        </p:nvPicPr>
        <p:blipFill>
          <a:blip r:embed="rId1"/>
          <a:srcRect l="2412" r="2845"/>
          <a:stretch>
            <a:fillRect/>
          </a:stretch>
        </p:blipFill>
        <p:spPr>
          <a:xfrm>
            <a:off x="0" y="2365375"/>
            <a:ext cx="8058150" cy="2977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92773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Dataset: Emotion-Tweet Act Dataset  EmoTA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截屏2021-12-20 下午7.47.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2207895"/>
            <a:ext cx="4050665" cy="297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300" y="1253490"/>
            <a:ext cx="11238865" cy="5539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We create a new dataset called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EmoTA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consisting of tweets with high-quality annotations of TAs,  including emotionally aided and multi-modal cues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</a:t>
            </a:r>
            <a:endParaRPr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We establish the need for considering the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sentiment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 and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emotional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 state of the tweeter while identifying TAs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.</a:t>
            </a:r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We propose a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Dyadic Attention Mechanism(DAM)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</a:rPr>
              <a:t> based multi-task adversarial learning framework for multi-modal TAC, SA and ER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, In DAM, we incorporate intra-modal and inter-modal attention to integrate information across multiple modalities and learn generalized features across multiple tasks.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•We illustrate performance gains by jointly optimizing TAC, SA and ER. Multi-modal and </a:t>
            </a:r>
            <a:r>
              <a:rPr lang="zh-CN" alt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multi-task</a:t>
            </a:r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TAC performs significantly</a:t>
            </a:r>
            <a:r>
              <a:rPr lang="zh-CN" alt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better</a:t>
            </a:r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than its </a:t>
            </a:r>
            <a:r>
              <a:rPr lang="zh-CN" alt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uni-modal and single task </a:t>
            </a:r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TAC variants.</a:t>
            </a:r>
            <a:endParaRPr lang="zh-CN" altLang="en-US"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1081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t="5794"/>
          <a:stretch>
            <a:fillRect/>
          </a:stretch>
        </p:blipFill>
        <p:spPr>
          <a:xfrm>
            <a:off x="1066800" y="993775"/>
            <a:ext cx="10058400" cy="569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t="5794"/>
          <a:stretch>
            <a:fillRect/>
          </a:stretch>
        </p:blipFill>
        <p:spPr>
          <a:xfrm>
            <a:off x="462915" y="1213485"/>
            <a:ext cx="4624070" cy="262064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88010" y="2870835"/>
            <a:ext cx="2406650" cy="829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2"/>
          </p:cNvCxnSpPr>
          <p:nvPr/>
        </p:nvCxnSpPr>
        <p:spPr>
          <a:xfrm>
            <a:off x="1791335" y="3700145"/>
            <a:ext cx="0" cy="60452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Feature Extraction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5070" y="1273810"/>
            <a:ext cx="3071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Textual Features</a:t>
            </a:r>
            <a:endParaRPr lang="zh-CN" altLang="en-US" sz="28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10" name="图片 9" descr="截屏2021-12-20 下午8.36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30" y="2040255"/>
            <a:ext cx="368300" cy="342900"/>
          </a:xfrm>
          <a:prstGeom prst="rect">
            <a:avLst/>
          </a:prstGeom>
        </p:spPr>
      </p:pic>
      <p:pic>
        <p:nvPicPr>
          <p:cNvPr id="11" name="图片 10" descr="截屏2021-12-20 下午8.36.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505" y="2019300"/>
            <a:ext cx="1143000" cy="35560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7595870" y="2197100"/>
            <a:ext cx="4292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截屏2021-12-20 下午8.38.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765" y="2019935"/>
            <a:ext cx="482600" cy="368300"/>
          </a:xfrm>
          <a:prstGeom prst="rect">
            <a:avLst/>
          </a:prstGeom>
        </p:spPr>
      </p:pic>
      <p:pic>
        <p:nvPicPr>
          <p:cNvPr id="14" name="图片 13" descr="截屏2021-12-20 下午8.38.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300" y="2019300"/>
            <a:ext cx="1485900" cy="368300"/>
          </a:xfrm>
          <a:prstGeom prst="rect">
            <a:avLst/>
          </a:prstGeom>
        </p:spPr>
      </p:pic>
      <p:pic>
        <p:nvPicPr>
          <p:cNvPr id="15" name="图片 14" descr="截屏2021-12-20 下午8.38.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505" y="2612390"/>
            <a:ext cx="5541645" cy="429895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9210040" y="2197100"/>
            <a:ext cx="4292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402955" y="2197100"/>
            <a:ext cx="4292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截屏2021-12-20 下午8.39.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530" y="2703830"/>
            <a:ext cx="838200" cy="2463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75070" y="3624580"/>
            <a:ext cx="3071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Emoji Features</a:t>
            </a:r>
            <a:endParaRPr lang="zh-CN" altLang="en-US" sz="28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39535" y="4240530"/>
            <a:ext cx="55556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emoji: a python based library foreliciting the pictorial image of an emoji (primarily that of a face, object or symbols)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81800" y="5533390"/>
            <a:ext cx="2058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emoji2vec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8418830" y="5763260"/>
            <a:ext cx="4292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截屏2021-12-20 下午8.51.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065" y="5502910"/>
            <a:ext cx="1854200" cy="508000"/>
          </a:xfrm>
          <a:prstGeom prst="rect">
            <a:avLst/>
          </a:prstGeom>
        </p:spPr>
      </p:pic>
      <p:pic>
        <p:nvPicPr>
          <p:cNvPr id="27" name="图片 26" descr="截屏2021-12-20 下午8.51.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4240" y="5535295"/>
            <a:ext cx="1026795" cy="342265"/>
          </a:xfrm>
          <a:prstGeom prst="rect">
            <a:avLst/>
          </a:prstGeom>
        </p:spPr>
      </p:pic>
      <p:pic>
        <p:nvPicPr>
          <p:cNvPr id="29" name="图片 28" descr="截屏2021-12-21 上午10.33.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2395" y="6088380"/>
            <a:ext cx="1880870" cy="467360"/>
          </a:xfrm>
          <a:prstGeom prst="rect">
            <a:avLst/>
          </a:prstGeom>
        </p:spPr>
      </p:pic>
      <p:pic>
        <p:nvPicPr>
          <p:cNvPr id="30" name="图片 29" descr="截屏2021-12-21 上午10.37.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6565" y="3072765"/>
            <a:ext cx="2324100" cy="482600"/>
          </a:xfrm>
          <a:prstGeom prst="rect">
            <a:avLst/>
          </a:prstGeom>
        </p:spPr>
      </p:pic>
      <p:pic>
        <p:nvPicPr>
          <p:cNvPr id="31" name="图片 30" descr="截屏2021-12-21 上午10.37.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4585" y="3123565"/>
            <a:ext cx="1092200" cy="419100"/>
          </a:xfrm>
          <a:prstGeom prst="rect">
            <a:avLst/>
          </a:prstGeom>
        </p:spPr>
      </p:pic>
      <p:cxnSp>
        <p:nvCxnSpPr>
          <p:cNvPr id="32" name="直接箭头连接符 31"/>
          <p:cNvCxnSpPr/>
          <p:nvPr/>
        </p:nvCxnSpPr>
        <p:spPr>
          <a:xfrm>
            <a:off x="8599805" y="3333115"/>
            <a:ext cx="4292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 descr="截屏2021-12-21 上午10.37.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0740" y="6104890"/>
            <a:ext cx="1092200" cy="419100"/>
          </a:xfrm>
          <a:prstGeom prst="rect">
            <a:avLst/>
          </a:prstGeom>
        </p:spPr>
      </p:pic>
      <p:cxnSp>
        <p:nvCxnSpPr>
          <p:cNvPr id="34" name="直接箭头连接符 33"/>
          <p:cNvCxnSpPr/>
          <p:nvPr/>
        </p:nvCxnSpPr>
        <p:spPr>
          <a:xfrm>
            <a:off x="8418830" y="6325870"/>
            <a:ext cx="4292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截屏2021-12-22 下午7.12.36"/>
          <p:cNvPicPr>
            <a:picLocks noChangeAspect="1"/>
          </p:cNvPicPr>
          <p:nvPr/>
        </p:nvPicPr>
        <p:blipFill>
          <a:blip r:embed="rId13"/>
          <a:srcRect l="6461"/>
          <a:stretch>
            <a:fillRect/>
          </a:stretch>
        </p:blipFill>
        <p:spPr>
          <a:xfrm>
            <a:off x="0" y="4333875"/>
            <a:ext cx="6351905" cy="234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 descr="截屏2021-12-20 下午8.27.25"/>
          <p:cNvPicPr>
            <a:picLocks noChangeAspect="1"/>
          </p:cNvPicPr>
          <p:nvPr/>
        </p:nvPicPr>
        <p:blipFill>
          <a:blip r:embed="rId1"/>
          <a:srcRect l="2826" t="5794"/>
          <a:stretch>
            <a:fillRect/>
          </a:stretch>
        </p:blipFill>
        <p:spPr>
          <a:xfrm>
            <a:off x="0" y="1439545"/>
            <a:ext cx="8320405" cy="5099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Modality Encoders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71790" y="2092960"/>
            <a:ext cx="434149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    </a:t>
            </a:r>
            <a:r>
              <a:rPr lang="en-US" sz="2000">
                <a:latin typeface="Times New Roman Regular" panose="02020603050405020304" charset="0"/>
                <a:cs typeface="Times New Roman Regular" panose="02020603050405020304" charset="0"/>
              </a:rPr>
              <a:t>In a FS variant, two representations are obtained one for textand another for emoji cumulatively for optimizingall the three tasks. However, for a SP model, six encoding representations are obtained.  Three for text and the remaining for emoji forming a pair of text-emoji representations for each of the three tasks.</a:t>
            </a:r>
            <a:endParaRPr lang="en-US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69660" y="979170"/>
            <a:ext cx="59112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fully shared (FS) or shared-private model (SP)</a:t>
            </a:r>
            <a:r>
              <a:rPr 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3254</Words>
  <Application>WPS 演示</Application>
  <PresentationFormat>宽屏</PresentationFormat>
  <Paragraphs>136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汉仪楷体KW</vt:lpstr>
      <vt:lpstr>Times New Roman Regular</vt:lpstr>
      <vt:lpstr>等线</vt:lpstr>
      <vt:lpstr>汉仪中等线KW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Introduction</vt:lpstr>
      <vt:lpstr>Introduction</vt:lpstr>
      <vt:lpstr>Introduction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Conclusion 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1549</cp:revision>
  <dcterms:created xsi:type="dcterms:W3CDTF">2021-12-22T12:15:01Z</dcterms:created>
  <dcterms:modified xsi:type="dcterms:W3CDTF">2021-12-22T12:15:01Z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